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81" r:id="rId6"/>
    <p:sldId id="282" r:id="rId7"/>
    <p:sldId id="283" r:id="rId8"/>
    <p:sldId id="284" r:id="rId9"/>
    <p:sldId id="285" r:id="rId10"/>
    <p:sldId id="2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38" autoAdjust="0"/>
  </p:normalViewPr>
  <p:slideViewPr>
    <p:cSldViewPr snapToGrid="0">
      <p:cViewPr varScale="1">
        <p:scale>
          <a:sx n="52" d="100"/>
          <a:sy n="52" d="100"/>
        </p:scale>
        <p:origin x="12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9T10:50:26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24575,'2'1'0,"-1"-1"0,0 0 0,0 0 0,0 1 0,0-1 0,0 1 0,0-1 0,0 1 0,0-1 0,-1 1 0,1-1 0,0 1 0,0 0 0,0 0 0,-1-1 0,1 1 0,0 0 0,-1 0 0,1 0 0,0 1 0,12 23 0,-8-15 0,12 18 0,2 0 0,41 46 0,17 24 0,-69-83 0,0 0 0,7 20 0,-8-20 0,0 1 0,11 17 0,10 17 0,-22-38 0,0 0 0,1-1 0,0 0 0,1 0 0,0-1 0,18 19 0,-16-21 0,-6-4 0,0 0 0,0-1 0,1 1 0,0-1 0,9 5 0,-13-8 0,0 1 0,0-1 0,0 0 0,1 1 0,-1-1 0,0 0 0,0 0 0,0 0 0,0 0 0,1 0 0,-1 0 0,0 0 0,0-1 0,0 1 0,0 0 0,0-1 0,0 1 0,0 0 0,1-1 0,-1 0 0,0 1 0,0-1 0,-1 1 0,1-1 0,0 0 0,0 0 0,0 0 0,0 1 0,-1-1 0,1 0 0,0 0 0,-1 0 0,1 0 0,0-2 0,35-70 0,-27 53 0,0 0 0,1 1 0,19-27 0,-23 38 0,-1 0 0,0-1 0,-1 0 0,0 0 0,0 0 0,-1 0 0,0 0 0,-1-1 0,0 1 0,2-20 0,1 7 0,1-1 0,2 2 0,0-1 0,1 1 0,23-39 0,6-15 0,-25 50-1365,-1 5-5461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9T10:50:27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9T10:50:30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9T10:50:36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9T10:50:42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9T10:54:57.3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16896 24575,'11'13'0,"-1"0"0,0 0 0,-1 1 0,-1 0 0,12 28 0,12 19 0,-6-12 0,-2 0 0,-2 1 0,26 93 0,-27-79 0,9 31 0,2 4 0,-11-39 0,-10-7 0,-10-43 0,1 0 0,0 0 0,1 0 0,0-1 0,8 19 0,4 0 0,3 0 0,0-1 0,41 47 0,-53-68 0,0-1 0,1 0 0,-1 0 0,1 0 0,0-1 0,0 0 0,0-1 0,1 1 0,-1-1 0,13 3 0,8 0 0,48 5 0,-32-5 0,297 36 0,-317-39 0,23 2 0,1-1 0,0-3 0,0-2 0,-1-2 0,1-2 0,70-16 0,-37-4 0,78-35 0,-84 30 0,103-28 0,41 18 0,-166 32 0,1-3 0,67-22 0,98-47 0,-10 3 0,324-113 0,-420 139 0,142-88 0,-44 20 0,-3 19 0,78-43 0,-197 91 0,-33 18 0,105-46 0,16 0 0,-147 68 0,0-2 0,-2-1 0,1-1 0,-2-2 0,36-29 0,-28 19 0,59-36 0,-45 32 0,-20 10 0,48-45 0,-54 45 0,1 0 0,50-32 0,-27 22 0,77-67 0,-68 52 0,-30 27 0,41-22 0,-47 30 0,0 0 0,-1-1 0,0-1 0,31-31 0,-29 24 0,1 1 0,1 1 0,36-22 0,10-10 0,-48 35 0,16-14 0,0 3 0,55-31 0,-67 43 0,-1-1 0,-1-2 0,0 0 0,31-33 0,43-34 0,-65 61 0,-2-2 0,0-1 0,-2-2 0,0 0 0,-2-2 0,29-46 0,-41 52 0,-1 0 0,10-31 0,-15 34 0,1 1 0,1 1 0,0-1 0,18-23 0,-11 21 0,0 0 0,-2-1 0,-1-1 0,-1 0 0,-1-1 0,-1 0 0,12-47 0,-7 11 0,3 2 0,2 0 0,57-110 0,-66 143 0,0 0 0,-1-1 0,-2 0 0,-1-1 0,-1 0 0,4-46 0,2-8 0,27-90 0,-28 129 0,-2 7 0,2 1 0,27-55 0,44-65 0,-20 41 0,248-466 0,-245 459 0,45-87 0,-89 161 0,-2-1 0,20-76 0,-32 93 0,78-290 0,14 5 0,-55 172 0,-6-2 0,23-179 0,-30 117 0,33-243 0,-39 284 0,7-59 0,-28 178 0,-3 0 0,-7-82 0,-5 45 0,-4 1 0,-30-104 0,-13-28 0,-18-57 0,-52-89 0,17 52 0,5 62 0,68 171 0,-48-146 0,63 141 0,4-1 0,-10-116 0,16 101 0,-40-162 0,-51-90 0,79 273 0,-9-31 0,-90-315 0,115 385 0,2 1 0,-3-67 0,11-80 0,0 73 0,-2 31 0,-2 4 0,17-133 0,6 23 0,2-7 0,-6 85 0,3-186 0,-20 291 0,-1-49 0,13-95 0,-3 86 0,2-95 0,-10 121 0,12-55 0,0-14 0,-8 67 0,1 1 0,1 0 0,22-61 0,-14 50 0,11-60 0,-24 83 0,0-47 0,-3 52 0,1 0 0,1 0 0,6-32 0,-1 33 0,0 0 0,11-20 0,3-12 0,-6 16 0,32-57 0,-31 64 0,0-1 0,20-61 0,-24 57 0,1 1 0,29-52 0,-32 69 0,1 0 0,22-25 0,-23 30 0,-1 0 0,0-1 0,0 0 0,-1 0 0,0-1 0,8-21 0,-3-5 0,2 1 0,1 1 0,2 1 0,34-53 0,-42 73 0,-1 0 0,0-1 0,-1 0 0,10-32 0,5-14 0,-10 39 0,1 0 0,1 0 0,1 1 0,1 1 0,21-21 0,36-51 0,-58 74 0,0 1 0,2 0 0,0 1 0,1 1 0,21-15 0,-2 1 0,18-11 0,3 2 0,115-58 0,-80 46 0,444-257 0,-346 175 0,-17 10 0,-145 105 0,0 2 0,2 1 0,-1 1 0,44-12 0,4 6 0,102-12 0,-108 19 0,90-29 0,-126 32 0,95-22 0,-76 20 0,0-2 0,74-30 0,-86 27 0,81-18 0,-12 4 0,187-84 0,-194 71 0,136-37 0,-126 45 0,-90 29 0,0 1 0,1 1 0,51-3 0,78 8 0,-79 2 0,732 0 0,-506 16 0,-194-9 0,153 20 0,-135-13 0,-1 6 0,232 71 0,-315-77 0,-1 2 0,78 46 0,25 12 0,-79-49 0,0-3 0,2-3 0,1-2 0,138 18 0,-129-28 0,-2 3 0,132 39 0,-174-43 0,-1-2 0,1-1 0,63 2 0,4 1 0,-45 2 0,-1 3 0,0 2 0,74 32 0,-79-29 0,-10-2 0,-1 1 0,-1 2 0,0 2 0,-2 1 0,0 2 0,57 53 0,52 48 0,-139-118 0,0 0 0,0 0 0,0 0 0,-1 1 0,0 0 0,0-1 0,-1 1 0,0 1 0,-1-1 0,0 0 0,3 17 0,6 20 0,-2-15 0,0-1 0,-2 1 0,-1 1 0,3 53 0,-11 284 0,3-358 0,-1-1 0,1 0 0,1 1 0,-1-1 0,2 0 0,-1 0 0,6 11 0,2 2 0,20 31 0,-22-40 0,0 2 0,0 0 0,-1 1 0,-1 0 0,-1 0 0,0 1 0,4 27 0,-4-7 0,0 73 0,-4-89 69,0-1-1,2 0 0,0 1 0,11 31 1,0-9-923,20 42 1,-25-66-5973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9T10:55:07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32 24575,'-5'-6'0,"-7"-6"0,-2-1-8191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9T10:55:14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1 :  creating a program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Phase 1 consists of editing a file.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This is accomplished with an editor program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editor Named </a:t>
            </a:r>
            <a:r>
              <a:rPr lang="en-US" dirty="0" err="1"/>
              <a:t>CodeBlocks</a:t>
            </a:r>
            <a:r>
              <a:rPr lang="en-US" dirty="0"/>
              <a:t> will be used for creating the program.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You type a C program with the editor, make corrections if necessary, then store the program on a secondary storage device such as a hard disk.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 program file names should end with the .c extension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Phases 2 and 3: Preprocessing and Compiling a C Program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 phase 2, you compile the program.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compiler translates the C program into machine language-code (also referred to as object code).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 a C system, a preprocessor program executes automatically before the compiler’s translation phase begins.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C preprocessor obeys special commands called preprocessor directives, which indicate that certain manipulations are to be performed on the program before compilation.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These manipulations usually consist of including other files in the file to be compiled and performing various text replacements.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most common preprocessor directives are #include, #define etc.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 Phase 3, the compiler translates the C program into machine-language code.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4: Linking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 programs typically contain references to functions defined elsewhere, such as in the standard libraries or in the private libraries of groups of programmers working on a particular project.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object code produced by the C compiler typically contains “holes” due to these missing parts.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linker links the object code with the code for the missing functions to produce an executable image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5: Loading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Before a program can be executed, the program must first be placed in memory.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This is done by the loader, which takes the executable image from disk and transfers it to memory.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Additional components from shared libraries that support the program are also loaded.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Phase 6: Execution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Finally, the computer, under the control of its CPU, executes the program one instruction at a time.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0463E-A946-4DB7-84F1-2B38F7DE12A7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855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F070-6363-4602-A009-4A805A189A7F}" type="datetime1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847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AE70-EE38-4F09-B1A1-0C8E026CCD36}" type="datetime1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20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B305E-5212-43B8-8912-273C9379D7A5}" type="datetime1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62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4816-0733-4A16-88D5-65E21161E171}" type="datetime1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870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0597-D72B-43A7-8F88-FBDC7614C512}" type="datetime1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75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D049-4A85-4F81-AF37-119C500C23C8}" type="datetime1">
              <a:rPr lang="en-IN" smtClean="0"/>
              <a:t>11-01-2024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273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FE67-8BE9-4121-A2F2-60F084E26183}" type="datetime1">
              <a:rPr lang="en-IN" smtClean="0"/>
              <a:t>11-01-2024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544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3DB9-2F30-4726-9806-67036F83AE4F}" type="datetime1">
              <a:rPr lang="en-IN" smtClean="0"/>
              <a:t>11-01-2024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777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8E7F-4CF8-491E-A0B8-C19615C78E68}" type="datetime1">
              <a:rPr lang="en-IN" smtClean="0"/>
              <a:t>11-01-2024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444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1A82-C113-44D1-9976-5BF00F15DBFF}" type="datetime1">
              <a:rPr lang="en-IN" smtClean="0"/>
              <a:t>11-01-2024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133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1819-47E9-4923-9441-F94DF32E6BFA}" type="datetime1">
              <a:rPr lang="en-IN" smtClean="0"/>
              <a:t>11-01-2024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Problem Solving using Computers (PSUC) 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092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15254"/>
            <a:ext cx="10994409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69242"/>
            <a:ext cx="10994408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15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B62FC-EE27-4743-AA94-D0A3862840B5}" type="datetime1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10937" y="6356350"/>
            <a:ext cx="8775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Problem Solving using Computers (PSUC) 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478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380" y="40944"/>
            <a:ext cx="4726675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5.xml"/><Relationship Id="rId18" Type="http://schemas.openxmlformats.org/officeDocument/2006/relationships/customXml" Target="../ink/ink8.xml"/><Relationship Id="rId3" Type="http://schemas.openxmlformats.org/officeDocument/2006/relationships/image" Target="../media/image3.png"/><Relationship Id="rId7" Type="http://schemas.openxmlformats.org/officeDocument/2006/relationships/customXml" Target="../ink/ink2.xml"/><Relationship Id="rId12" Type="http://schemas.openxmlformats.org/officeDocument/2006/relationships/customXml" Target="../ink/ink4.xml"/><Relationship Id="rId17" Type="http://schemas.openxmlformats.org/officeDocument/2006/relationships/image" Target="../media/image8.png"/><Relationship Id="rId2" Type="http://schemas.openxmlformats.org/officeDocument/2006/relationships/image" Target="../media/image2.png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customXml" Target="../ink/ink3.xml"/><Relationship Id="rId15" Type="http://schemas.openxmlformats.org/officeDocument/2006/relationships/image" Target="../media/image6.png"/><Relationship Id="rId10" Type="http://schemas.openxmlformats.org/officeDocument/2006/relationships/image" Target="../media/image7.png"/><Relationship Id="rId19" Type="http://schemas.openxmlformats.org/officeDocument/2006/relationships/image" Target="../media/image9.png"/><Relationship Id="rId4" Type="http://schemas.openxmlformats.org/officeDocument/2006/relationships/customXml" Target="../ink/ink1.xml"/><Relationship Id="rId1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0AF3C-F54C-4FA7-AA9E-7DE3B2209E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Computer languages	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3064CB-650C-4664-B123-35D2F0426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endParaRPr lang="en-US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203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Operating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ts val="2875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/>
              <a:t>OS is an integrated collection of programs which make the computer operational and help in executing user programs.</a:t>
            </a:r>
          </a:p>
          <a:p>
            <a:pPr marL="0" indent="0" algn="just">
              <a:lnSpc>
                <a:spcPts val="2875"/>
              </a:lnSpc>
              <a:spcBef>
                <a:spcPct val="0"/>
              </a:spcBef>
              <a:buNone/>
            </a:pPr>
            <a:endParaRPr lang="en-US" dirty="0"/>
          </a:p>
          <a:p>
            <a:pPr algn="just">
              <a:lnSpc>
                <a:spcPts val="2875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/>
              <a:t> It acts as an interface between the man and machine.</a:t>
            </a:r>
          </a:p>
          <a:p>
            <a:pPr algn="just">
              <a:lnSpc>
                <a:spcPts val="2875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US" dirty="0"/>
          </a:p>
          <a:p>
            <a:pPr algn="just">
              <a:lnSpc>
                <a:spcPts val="2875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/>
              <a:t> It manages the system resources like memory, processors, input-output devices and files. </a:t>
            </a:r>
          </a:p>
          <a:p>
            <a:pPr algn="just">
              <a:lnSpc>
                <a:spcPts val="2875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US" dirty="0"/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/>
              <a:t>Windows, Linux, DOS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08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Computer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sz="2400" dirty="0"/>
              <a:t>Machine Language- The only programming language available in earlier days</a:t>
            </a:r>
          </a:p>
          <a:p>
            <a:pPr marL="742950" lvl="2" indent="-342900" algn="just">
              <a:defRPr/>
            </a:pPr>
            <a:r>
              <a:rPr lang="en-US" sz="2400" dirty="0"/>
              <a:t>Consists of only 0’s and 1’s;  e.g.:- 10101011</a:t>
            </a:r>
          </a:p>
          <a:p>
            <a:pPr algn="just">
              <a:defRPr/>
            </a:pPr>
            <a:r>
              <a:rPr lang="en-US" sz="2400" dirty="0"/>
              <a:t>Symbolic language or Assembly language-</a:t>
            </a:r>
          </a:p>
          <a:p>
            <a:pPr marL="742950" lvl="2" indent="-342900" algn="just">
              <a:defRPr/>
            </a:pPr>
            <a:r>
              <a:rPr lang="en-US" sz="2400" dirty="0"/>
              <a:t>symbols or mnemonics are used to represent instructions</a:t>
            </a:r>
          </a:p>
          <a:p>
            <a:pPr marL="742950" lvl="2" indent="-342900" algn="just">
              <a:defRPr/>
            </a:pPr>
            <a:r>
              <a:rPr lang="en-US" sz="2400" dirty="0"/>
              <a:t> hardware specific</a:t>
            </a:r>
          </a:p>
          <a:p>
            <a:pPr marL="742950" lvl="2" indent="-342900" algn="just">
              <a:defRPr/>
            </a:pPr>
            <a:r>
              <a:rPr lang="en-US" sz="2400" dirty="0"/>
              <a:t>e.g.  ADD X,Y; Add the contents of y to x</a:t>
            </a:r>
          </a:p>
          <a:p>
            <a:pPr algn="just">
              <a:defRPr/>
            </a:pPr>
            <a:r>
              <a:rPr lang="en-US" sz="2400" dirty="0"/>
              <a:t>High-level languages- English like language using which the programmer can write programs to solve a problem.</a:t>
            </a:r>
          </a:p>
          <a:p>
            <a:pPr lvl="1" algn="just">
              <a:defRPr/>
            </a:pPr>
            <a:r>
              <a:rPr lang="en-US" dirty="0"/>
              <a:t>more concerned with the problem specification</a:t>
            </a:r>
          </a:p>
          <a:p>
            <a:pPr marL="742950" lvl="2" indent="-342900" algn="just">
              <a:defRPr/>
            </a:pPr>
            <a:r>
              <a:rPr lang="en-US" sz="2400" dirty="0"/>
              <a:t> not oriented towards the details of computer</a:t>
            </a:r>
          </a:p>
          <a:p>
            <a:pPr marL="742950" lvl="2" indent="-342900" algn="just">
              <a:defRPr/>
            </a:pPr>
            <a:r>
              <a:rPr lang="en-US" sz="2400" dirty="0"/>
              <a:t> e.g.: C, C++, C#, Fortran, BASIC, Pascal etc.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841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Language Translator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b="1" dirty="0"/>
              <a:t>Compiler :</a:t>
            </a:r>
            <a:r>
              <a:rPr lang="en-US" dirty="0"/>
              <a:t> Program that translates entire high level language program into machine language at a time. 	e.g.:- C, C++ compilers.</a:t>
            </a:r>
          </a:p>
          <a:p>
            <a:pPr algn="just">
              <a:defRPr/>
            </a:pPr>
            <a:r>
              <a:rPr lang="en-US" b="1" dirty="0"/>
              <a:t>Interpreter :</a:t>
            </a:r>
            <a:r>
              <a:rPr lang="en-US" dirty="0"/>
              <a:t> Program which translates one statement of a high level language program into machine language at a time and executes it. </a:t>
            </a:r>
          </a:p>
          <a:p>
            <a:pPr marL="0" indent="0">
              <a:buNone/>
              <a:defRPr/>
            </a:pPr>
            <a:r>
              <a:rPr lang="en-US" dirty="0"/>
              <a:t>	e.g.:- Basic Interpreters, Java Interpreters.</a:t>
            </a:r>
          </a:p>
          <a:p>
            <a:pPr algn="just">
              <a:defRPr/>
            </a:pPr>
            <a:r>
              <a:rPr lang="en-US" b="1" dirty="0">
                <a:cs typeface="Times New Roman" pitchFamily="18" charset="0"/>
              </a:rPr>
              <a:t>Assembler :</a:t>
            </a:r>
            <a:r>
              <a:rPr lang="en-US" dirty="0">
                <a:cs typeface="Times New Roman" pitchFamily="18" charset="0"/>
              </a:rPr>
              <a:t> Program which translates an assembly language program into machine language. </a:t>
            </a:r>
          </a:p>
          <a:p>
            <a:pPr marL="0" indent="0">
              <a:buNone/>
              <a:defRPr/>
            </a:pPr>
            <a:r>
              <a:rPr lang="en-US" dirty="0">
                <a:cs typeface="Times New Roman" pitchFamily="18" charset="0"/>
              </a:rPr>
              <a:t>	e.g.:- TASM(Turbo </a:t>
            </a:r>
            <a:r>
              <a:rPr lang="en-US" dirty="0" err="1">
                <a:cs typeface="Times New Roman" pitchFamily="18" charset="0"/>
              </a:rPr>
              <a:t>ASseMbler</a:t>
            </a:r>
            <a:r>
              <a:rPr lang="en-US" dirty="0">
                <a:cs typeface="Times New Roman" pitchFamily="18" charset="0"/>
              </a:rPr>
              <a:t>), MASM(Macro </a:t>
            </a:r>
            <a:r>
              <a:rPr lang="en-US" dirty="0" err="1">
                <a:cs typeface="Times New Roman" pitchFamily="18" charset="0"/>
              </a:rPr>
              <a:t>ASseMbler</a:t>
            </a:r>
            <a:r>
              <a:rPr lang="en-US" dirty="0">
                <a:cs typeface="Times New Roman" pitchFamily="18" charset="0"/>
              </a:rPr>
              <a:t>).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223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History of 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C language was evolved by Dennis Ritchie at Bell Laboratories and was originally implemented on a DEC PDP(</a:t>
            </a:r>
            <a:r>
              <a:rPr lang="en-IN" dirty="0"/>
              <a:t>Digital Equipment Corporation-Programmed Data Processor</a:t>
            </a:r>
            <a:r>
              <a:rPr lang="en-US" dirty="0"/>
              <a:t>)-11 computer in 1972.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 initially became widely known as the development language of the UNIX operating system.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Today, virtually all new major operating systems are written in C and/or C++.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 is available for most computers.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 is mostly hardware independent.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5181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391" y="43718"/>
            <a:ext cx="10994409" cy="628310"/>
          </a:xfrm>
        </p:spPr>
        <p:txBody>
          <a:bodyPr>
            <a:normAutofit fontScale="90000"/>
          </a:bodyPr>
          <a:lstStyle/>
          <a:p>
            <a:r>
              <a:rPr lang="en-GB" dirty="0"/>
              <a:t>Typical C program development environment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6</a:t>
            </a:fld>
            <a:endParaRPr lang="en-IN"/>
          </a:p>
        </p:txBody>
      </p:sp>
      <p:pic>
        <p:nvPicPr>
          <p:cNvPr id="4" name="Picture 3" descr="A diagram of a computer process&#10;&#10;Description automatically generated">
            <a:extLst>
              <a:ext uri="{FF2B5EF4-FFF2-40B4-BE49-F238E27FC236}">
                <a16:creationId xmlns:a16="http://schemas.microsoft.com/office/drawing/2014/main" id="{3A037E96-E287-9775-A53A-E45362F60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96" y="878861"/>
            <a:ext cx="4953705" cy="5048214"/>
          </a:xfrm>
          <a:prstGeom prst="rect">
            <a:avLst/>
          </a:prstGeom>
        </p:spPr>
      </p:pic>
      <p:pic>
        <p:nvPicPr>
          <p:cNvPr id="8" name="Picture 7" descr="A diagram of a computer process&#10;&#10;Description automatically generated">
            <a:extLst>
              <a:ext uri="{FF2B5EF4-FFF2-40B4-BE49-F238E27FC236}">
                <a16:creationId xmlns:a16="http://schemas.microsoft.com/office/drawing/2014/main" id="{95D20C69-1939-D00A-6DB3-F88CE520E0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699" y="1128260"/>
            <a:ext cx="4329629" cy="529921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5E0DEA5-9021-9364-D4BE-56AB4D252764}"/>
                  </a:ext>
                </a:extLst>
              </p14:cNvPr>
              <p14:cNvContentPartPr/>
              <p14:nvPr/>
            </p14:nvContentPartPr>
            <p14:xfrm>
              <a:off x="9202588" y="683064"/>
              <a:ext cx="258120" cy="2170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5E0DEA5-9021-9364-D4BE-56AB4D25276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193588" y="674064"/>
                <a:ext cx="27576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79357D8-C176-C79A-7130-B2A045D6CC81}"/>
                  </a:ext>
                </a:extLst>
              </p14:cNvPr>
              <p14:cNvContentPartPr/>
              <p14:nvPr/>
            </p14:nvContentPartPr>
            <p14:xfrm>
              <a:off x="8614822" y="3150061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79357D8-C176-C79A-7130-B2A045D6CC8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605822" y="314142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697B02D-5266-7D64-D32F-17539D52F611}"/>
                  </a:ext>
                </a:extLst>
              </p14:cNvPr>
              <p14:cNvContentPartPr/>
              <p14:nvPr/>
            </p14:nvContentPartPr>
            <p14:xfrm>
              <a:off x="-1520618" y="3998221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697B02D-5266-7D64-D32F-17539D52F61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1529258" y="398958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07C0B62-B468-F3BC-FC81-AE40AB746516}"/>
                  </a:ext>
                </a:extLst>
              </p14:cNvPr>
              <p14:cNvContentPartPr/>
              <p14:nvPr/>
            </p14:nvContentPartPr>
            <p14:xfrm>
              <a:off x="-650498" y="1145221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07C0B62-B468-F3BC-FC81-AE40AB74651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659138" y="113658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97FC3BA-71AF-C6ED-7C80-72F85C323460}"/>
                  </a:ext>
                </a:extLst>
              </p14:cNvPr>
              <p14:cNvContentPartPr/>
              <p14:nvPr/>
            </p14:nvContentPartPr>
            <p14:xfrm>
              <a:off x="-1631138" y="5574301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97FC3BA-71AF-C6ED-7C80-72F85C32346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1639778" y="556530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C406F8F-CCA6-8BF4-9262-EBE40077D985}"/>
                  </a:ext>
                </a:extLst>
              </p14:cNvPr>
              <p14:cNvContentPartPr/>
              <p14:nvPr/>
            </p14:nvContentPartPr>
            <p14:xfrm>
              <a:off x="3194662" y="-34929"/>
              <a:ext cx="6154920" cy="65124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C406F8F-CCA6-8BF4-9262-EBE40077D98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85662" y="-43569"/>
                <a:ext cx="6172560" cy="65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68B4D17-C021-8679-4CC8-0DB8809CA71D}"/>
                  </a:ext>
                </a:extLst>
              </p14:cNvPr>
              <p14:cNvContentPartPr/>
              <p14:nvPr/>
            </p14:nvContentPartPr>
            <p14:xfrm>
              <a:off x="-474098" y="1167111"/>
              <a:ext cx="11520" cy="1152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68B4D17-C021-8679-4CC8-0DB8809CA71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-483098" y="1158471"/>
                <a:ext cx="29160" cy="2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6CDD3B3-C70D-CD5D-ADA6-FEDB6E7E0518}"/>
                  </a:ext>
                </a:extLst>
              </p14:cNvPr>
              <p14:cNvContentPartPr/>
              <p14:nvPr/>
            </p14:nvContentPartPr>
            <p14:xfrm>
              <a:off x="-1608458" y="1420551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6CDD3B3-C70D-CD5D-ADA6-FEDB6E7E051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-1617458" y="141191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6151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Typical C program development environment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 programs typically go through six phases to be executed. These are: edit, preprocess, compile, link, load and execute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Phase 1 :  creating a program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Phases 2 and 3: Preprocessing and Compiling a C Program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4: Linking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5: Loading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6: Execution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231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5AC92A-70E3-4983-9B07-F2ED8BB7F1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47022B-B04A-4275-9010-7F465039BA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95F4F9-095F-4D69-A502-6B801887C2B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187</TotalTime>
  <Words>755</Words>
  <Application>Microsoft Office PowerPoint</Application>
  <PresentationFormat>Widescreen</PresentationFormat>
  <Paragraphs>71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Wingdings</vt:lpstr>
      <vt:lpstr>Office Theme</vt:lpstr>
      <vt:lpstr>Computer languages </vt:lpstr>
      <vt:lpstr>Operating System</vt:lpstr>
      <vt:lpstr>Computer Languages</vt:lpstr>
      <vt:lpstr>Language Translator</vt:lpstr>
      <vt:lpstr>History of C</vt:lpstr>
      <vt:lpstr>Typical C program development environment</vt:lpstr>
      <vt:lpstr>Typical C program development environment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</dc:creator>
  <cp:lastModifiedBy>Dr. Rajat Goel [MU - Jaipur]</cp:lastModifiedBy>
  <cp:revision>26</cp:revision>
  <dcterms:created xsi:type="dcterms:W3CDTF">2018-07-10T10:58:03Z</dcterms:created>
  <dcterms:modified xsi:type="dcterms:W3CDTF">2024-01-11T17:12:25Z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